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05" r:id="rId3"/>
    <p:sldId id="329" r:id="rId4"/>
    <p:sldId id="326" r:id="rId5"/>
    <p:sldId id="306" r:id="rId6"/>
    <p:sldId id="324" r:id="rId7"/>
    <p:sldId id="302" r:id="rId8"/>
    <p:sldId id="310" r:id="rId9"/>
    <p:sldId id="270" r:id="rId10"/>
    <p:sldId id="330" r:id="rId11"/>
    <p:sldId id="261" r:id="rId12"/>
    <p:sldId id="289" r:id="rId13"/>
    <p:sldId id="331" r:id="rId14"/>
    <p:sldId id="291" r:id="rId15"/>
    <p:sldId id="290" r:id="rId16"/>
    <p:sldId id="277" r:id="rId17"/>
    <p:sldId id="279" r:id="rId18"/>
    <p:sldId id="332" r:id="rId19"/>
    <p:sldId id="333" r:id="rId20"/>
    <p:sldId id="268" r:id="rId21"/>
    <p:sldId id="267" r:id="rId22"/>
    <p:sldId id="266" r:id="rId23"/>
    <p:sldId id="334" r:id="rId24"/>
    <p:sldId id="282" r:id="rId25"/>
    <p:sldId id="283" r:id="rId26"/>
    <p:sldId id="285" r:id="rId27"/>
    <p:sldId id="287" r:id="rId28"/>
    <p:sldId id="301" r:id="rId29"/>
    <p:sldId id="315" r:id="rId30"/>
    <p:sldId id="335" r:id="rId31"/>
    <p:sldId id="316" r:id="rId32"/>
    <p:sldId id="313" r:id="rId33"/>
    <p:sldId id="312" r:id="rId34"/>
    <p:sldId id="284" r:id="rId35"/>
    <p:sldId id="321" r:id="rId36"/>
    <p:sldId id="319" r:id="rId37"/>
    <p:sldId id="323" r:id="rId38"/>
    <p:sldId id="318" r:id="rId39"/>
    <p:sldId id="327" r:id="rId40"/>
    <p:sldId id="322" r:id="rId41"/>
    <p:sldId id="32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456" autoAdjust="0"/>
    <p:restoredTop sz="94684" autoAdjust="0"/>
  </p:normalViewPr>
  <p:slideViewPr>
    <p:cSldViewPr>
      <p:cViewPr>
        <p:scale>
          <a:sx n="57" d="100"/>
          <a:sy n="57" d="100"/>
        </p:scale>
        <p:origin x="-188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7A917-5AD1-4938-AA69-C340A94C8A37}" type="datetimeFigureOut">
              <a:rPr lang="ru-RU" smtClean="0"/>
              <a:pPr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A9C48-25FC-4607-B66A-3BA24D77E3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D%D0%B0%D1%86%D0%B8%D0%BE%D0%BD%D0%B0%D0%BB%D1%8C%D0%BD%D1%8B%D0%B9_%D0%B8%D1%81%D1%81%D0%BB%D0%B5%D0%B4%D0%BE%D0%B2%D0%B0%D1%82%D0%B5%D0%BB%D1%8C%D1%81%D0%BA%D0%B8%D0%B9_%D1%83%D0%BD%D0%B8%D0%B2%D0%B5%D1%80%D1%81%D0%B8%D1%82%D0%B5%D1%82_%C2%AB%D0%9C%D0%BE%D1%81%D0%BA%D0%BE%D0%B2%D1%81%D0%BA%D0%B8%D0%B9_%D0%B8%D0%BD%D1%81%D1%82%D0%B8%D1%82%D1%83%D1%82_%D1%8D%D0%BB%D0%B5%D0%BA%D1%82%D1%80%D0%BE%D0%BD%D0%BD%D0%BE%D0%B9_%D1%82%D0%B5%D1%85%D0%BD%D0%B8%D0%BA%D0%B8%C2%BB" TargetMode="External"/><Relationship Id="rId3" Type="http://schemas.openxmlformats.org/officeDocument/2006/relationships/image" Target="../media/image65.png"/><Relationship Id="rId7" Type="http://schemas.openxmlformats.org/officeDocument/2006/relationships/hyperlink" Target="https://ru.wikipedia.org/wiki/%D0%A0%D0%BE%D1%81%D1%81%D0%B8%D1%8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%D0%A1%D0%BE%D1%8E%D0%B7_%D0%A1%D0%BE%D0%B2%D0%B5%D1%82%D1%81%D0%BA%D0%B8%D1%85_%D0%A1%D0%BE%D1%86%D0%B8%D0%B0%D0%BB%D0%B8%D1%81%D1%82%D0%B8%D1%87%D0%B5%D1%81%D0%BA%D0%B8%D1%85_%D0%A0%D0%B5%D1%81%D0%BF%D1%83%D0%B1%D0%BB%D0%B8%D0%BA" TargetMode="External"/><Relationship Id="rId5" Type="http://schemas.openxmlformats.org/officeDocument/2006/relationships/hyperlink" Target="https://ru.wikipedia.org/wiki/1998_%D0%B3%D0%BE%D0%B4" TargetMode="External"/><Relationship Id="rId10" Type="http://schemas.openxmlformats.org/officeDocument/2006/relationships/hyperlink" Target="https://ru.wikipedia.org/wiki/%D0%9F%D1%80%D0%BE%D1%84%D0%B5%D1%81%D1%81%D0%BE%D1%80_(%D0%B7%D0%B2%D0%B0%D0%BD%D0%B8%D0%B5)" TargetMode="External"/><Relationship Id="rId4" Type="http://schemas.openxmlformats.org/officeDocument/2006/relationships/hyperlink" Target="https://ru.wikipedia.org/wiki/1929_%D0%B3%D0%BE%D0%B4" TargetMode="External"/><Relationship Id="rId9" Type="http://schemas.openxmlformats.org/officeDocument/2006/relationships/hyperlink" Target="https://ru.wikipedia.org/wiki/%D0%94%D0%BE%D0%BA%D1%82%D0%BE%D1%80_%D1%84%D0%B8%D0%B7%D0%B8%D0%BA%D0%BE-%D0%BC%D0%B0%D1%82%D0%B5%D0%BC%D0%B0%D1%82%D0%B8%D1%87%D0%B5%D1%81%D0%BA%D0%B8%D1%85_%D0%BD%D0%B0%D1%83%D0%BA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6_%D0%B4%D0%B5%D0%BA%D0%B0%D0%B1%D1%80%D1%8F" TargetMode="External"/><Relationship Id="rId13" Type="http://schemas.openxmlformats.org/officeDocument/2006/relationships/hyperlink" Target="https://ru.wikipedia.org/wiki/%D0%98%D0%BD%D0%B6%D0%B5%D0%BD%D0%B5%D1%80" TargetMode="External"/><Relationship Id="rId3" Type="http://schemas.openxmlformats.org/officeDocument/2006/relationships/hyperlink" Target="https://ru.wikipedia.org/wiki/%D0%90%D0%BD%D0%B3%D0%BB%D0%B8%D0%B9%D1%81%D0%BA%D0%B8%D0%B9_%D1%8F%D0%B7%D1%8B%D0%BA" TargetMode="External"/><Relationship Id="rId7" Type="http://schemas.openxmlformats.org/officeDocument/2006/relationships/hyperlink" Target="https://ru.wikipedia.org/wiki/%D0%A1%D0%BE%D0%B5%D0%B4%D0%B8%D0%BD%D1%91%D0%BD%D0%BD%D1%8B%D0%B5_%D0%A8%D1%82%D0%B0%D1%82%D1%8B_%D0%90%D0%BC%D0%B5%D1%80%D0%B8%D0%BA%D0%B8" TargetMode="External"/><Relationship Id="rId12" Type="http://schemas.openxmlformats.org/officeDocument/2006/relationships/hyperlink" Target="https://ru.wikipedia.org/wiki/%D0%A1%D0%BE%D1%8E%D0%B7_%D0%A1%D0%BE%D0%B2%D0%B5%D1%82%D1%81%D0%BA%D0%B8%D1%85_%D0%A1%D0%BE%D1%86%D0%B8%D0%B0%D0%BB%D0%B8%D1%81%D1%82%D0%B8%D1%87%D0%B5%D1%81%D0%BA%D0%B8%D1%85_%D0%A0%D0%B5%D1%81%D0%BF%D1%83%D0%B1%D0%BB%D0%B8%D0%B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%D0%9C%D0%B8%D1%87%D0%B8%D0%B3%D0%B0%D0%BD" TargetMode="External"/><Relationship Id="rId11" Type="http://schemas.openxmlformats.org/officeDocument/2006/relationships/hyperlink" Target="https://ru.wikipedia.org/wiki/%D0%A0%D0%BE%D1%81%D1%81%D0%B8%D0%B9%D1%81%D0%BA%D0%B0%D1%8F_%D0%A1%D0%BE%D0%B2%D0%B5%D1%82%D1%81%D0%BA%D0%B0%D1%8F_%D0%A4%D0%B5%D0%B4%D0%B5%D1%80%D0%B0%D1%82%D0%B8%D0%B2%D0%BD%D0%B0%D1%8F_%D0%A1%D0%BE%D1%86%D0%B8%D0%B0%D0%BB%D0%B8%D1%81%D1%82%D0%B8%D1%87%D0%B5%D1%81%D0%BA%D0%B0%D1%8F_%D0%A0%D0%B5%D1%81%D0%BF%D1%83%D0%B1%D0%BB%D0%B8%D0%BA%D0%B0" TargetMode="External"/><Relationship Id="rId5" Type="http://schemas.openxmlformats.org/officeDocument/2006/relationships/hyperlink" Target="https://ru.wikipedia.org/wiki/%D0%94%D0%B5%D1%82%D1%80%D0%BE%D0%B9%D1%82" TargetMode="External"/><Relationship Id="rId10" Type="http://schemas.openxmlformats.org/officeDocument/2006/relationships/hyperlink" Target="https://ru.wikipedia.org/wiki/%D0%9D%D0%B8%D0%B6%D0%BD%D0%B8%D0%B9_%D0%9D%D0%BE%D0%B2%D0%B3%D0%BE%D1%80%D0%BE%D0%B4" TargetMode="External"/><Relationship Id="rId4" Type="http://schemas.openxmlformats.org/officeDocument/2006/relationships/hyperlink" Target="https://ru.wikipedia.org/wiki/1894_%D0%B3%D0%BE%D0%B4" TargetMode="External"/><Relationship Id="rId9" Type="http://schemas.openxmlformats.org/officeDocument/2006/relationships/hyperlink" Target="https://ru.wikipedia.org/wiki/1938_%D0%B3%D0%BE%D0%B4" TargetMode="External"/><Relationship Id="rId1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redhill-kemerovo.ru/istoriya/personalii/uilyam-dadli-xejvud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hyperlink" Target="https://redhill-kemerovo.ru/istoriya/personalii/sebald-rutgers/" TargetMode="Externa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edhill-kemerovo.ru/istoriya/personalii/sebald-rutgers/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s://redhill-kemerovo.ru/istoriya/personalii/jack-baye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lowChartInternalStorag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42910" y="357166"/>
            <a:ext cx="8215370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«АИК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</a:p>
          <a:p>
            <a:pPr algn="ctr"/>
            <a:r>
              <a:rPr lang="ru-RU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Автономная          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	</a:t>
            </a:r>
            <a:r>
              <a:rPr lang="ru-RU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Индустриальная</a:t>
            </a:r>
          </a:p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	Колония</a:t>
            </a:r>
            <a:r>
              <a:rPr lang="ru-RU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КУЗБАСС</a:t>
            </a:r>
            <a:r>
              <a:rPr lang="ru-RU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</a:t>
            </a:r>
            <a:endParaRPr lang="ru-RU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2" descr="C:\Users\Togaleva\Desktop\Новая папка\KMO_123809_00009_1_t2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357562"/>
            <a:ext cx="2653411" cy="2857520"/>
          </a:xfrm>
          <a:prstGeom prst="dodecagon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3" name="Picture 1" descr="C:\Users\Togaleva\Desktop\konnyij-parom_736x384_910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928662" y="428604"/>
            <a:ext cx="5148274" cy="26860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286512" y="714356"/>
            <a:ext cx="4533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Конный паром</a:t>
            </a:r>
          </a:p>
        </p:txBody>
      </p:sp>
      <p:pic>
        <p:nvPicPr>
          <p:cNvPr id="38914" name="Picture 2" descr="C:\Users\Togaleva\Desktop\vid-na-kanatnuyu-dorogu-i-koksoximzavod_736x384_910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2857488" y="3357562"/>
            <a:ext cx="5559043" cy="290037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10800000" flipV="1">
            <a:off x="857224" y="4341176"/>
            <a:ext cx="4196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Канатная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дорога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3108" y="285728"/>
            <a:ext cx="4000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Шахтеры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Кемеровского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рудника</a:t>
            </a:r>
          </a:p>
        </p:txBody>
      </p:sp>
      <p:sp>
        <p:nvSpPr>
          <p:cNvPr id="4103" name="AutoShape 7" descr="https://redhill-kemerovo.ru/assets/cache_image/articles/AIK%20Kuzbass/kemerovo-mine-workers-at-the-mine-office_736x384_910.jpg"/>
          <p:cNvSpPr>
            <a:spLocks noChangeAspect="1" noChangeArrowheads="1"/>
          </p:cNvSpPr>
          <p:nvPr/>
        </p:nvSpPr>
        <p:spPr bwMode="auto">
          <a:xfrm>
            <a:off x="63500" y="-2047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57818" y="5143513"/>
            <a:ext cx="4357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5" descr="C:\Users\Togaleva\Desktop\Новая папка\0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714488"/>
            <a:ext cx="335758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Togaleva\Pictures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785926"/>
            <a:ext cx="4530725" cy="370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071538" y="6072206"/>
            <a:ext cx="138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 киркой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9124" y="6072206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 отбойными   молотками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 descr="C:\Users\Togaleva\Desktop\ledgerwood-hoist-engine-being-installed-at-the-central-mi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450" y="1643050"/>
            <a:ext cx="7481373" cy="487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57224" y="428604"/>
            <a:ext cx="7643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Установка подъемной машины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Лиджервуд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шахте Центральной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214546" y="5000636"/>
            <a:ext cx="8868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Погрузка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кокса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коксохимзаводе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3" descr="C:\Users\Togaleva\Pictures\Кокс1.jpg"/>
          <p:cNvPicPr>
            <a:picLocks noChangeAspect="1" noChangeArrowheads="1"/>
          </p:cNvPicPr>
          <p:nvPr/>
        </p:nvPicPr>
        <p:blipFill>
          <a:blip r:embed="rId3">
            <a:grayscl/>
            <a:lum bright="-10000" contrast="40000"/>
          </a:blip>
          <a:srcRect/>
          <a:stretch>
            <a:fillRect/>
          </a:stretch>
        </p:blipFill>
        <p:spPr bwMode="auto">
          <a:xfrm>
            <a:off x="428596" y="1785926"/>
            <a:ext cx="4023623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Togaleva\Pictures\кок 2.jpg"/>
          <p:cNvPicPr>
            <a:picLocks noChangeAspect="1" noChangeArrowheads="1"/>
          </p:cNvPicPr>
          <p:nvPr/>
        </p:nvPicPr>
        <p:blipFill>
          <a:blip r:embed="rId4">
            <a:grayscl/>
            <a:lum bright="-10000" contrast="20000"/>
          </a:blip>
          <a:srcRect/>
          <a:stretch>
            <a:fillRect/>
          </a:stretch>
        </p:blipFill>
        <p:spPr bwMode="auto">
          <a:xfrm>
            <a:off x="4786314" y="1714488"/>
            <a:ext cx="4030662" cy="2899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14348" y="500042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Коксохимзавод  начал работу в 1924 году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28596" y="1214422"/>
            <a:ext cx="7929618" cy="4939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1538" y="214290"/>
            <a:ext cx="8072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Специалисты АИК после пуска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коксохимзавода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285728"/>
            <a:ext cx="871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Специалисты и рабочие на фоне коксовых печей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7327"/>
            <a:ext cx="4517712" cy="307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Togaleva\Desktop\laboratoriya-na-koksoximzavode_736x384_9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0944" y="4143380"/>
            <a:ext cx="5203022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1071602" y="5857892"/>
            <a:ext cx="5572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Лаборатория на </a:t>
            </a:r>
          </a:p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коксохимзаводе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857628"/>
            <a:ext cx="3786214" cy="276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/>
          <a:stretch>
            <a:fillRect/>
          </a:stretch>
        </p:blipFill>
        <p:spPr bwMode="auto">
          <a:xfrm>
            <a:off x="357158" y="500042"/>
            <a:ext cx="5000660" cy="260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643570" y="642918"/>
            <a:ext cx="6829247" cy="857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Здание электростанции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коксохимзавода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H="1" flipV="1">
            <a:off x="857224" y="3290272"/>
            <a:ext cx="86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зале электростанции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Picture 2" descr="C:\Users\Togaleva\Desktop\Кузбасс\0903012.jpg"/>
          <p:cNvPicPr>
            <a:picLocks noChangeAspect="1" noChangeArrowheads="1"/>
          </p:cNvPicPr>
          <p:nvPr/>
        </p:nvPicPr>
        <p:blipFill>
          <a:blip r:embed="rId5">
            <a:grayscl/>
            <a:lum contrast="20000"/>
          </a:blip>
          <a:srcRect/>
          <a:stretch>
            <a:fillRect/>
          </a:stretch>
        </p:blipFill>
        <p:spPr bwMode="auto">
          <a:xfrm>
            <a:off x="4857752" y="3857628"/>
            <a:ext cx="3857652" cy="276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357918" y="2857496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Электрификация деревень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Togaleva\Desktop\inostrannoe-oborudovanie-na-kemerovskoj-lesopilke_736x384_910.jpg"/>
          <p:cNvPicPr>
            <a:picLocks noChangeAspect="1" noChangeArrowheads="1"/>
          </p:cNvPicPr>
          <p:nvPr/>
        </p:nvPicPr>
        <p:blipFill>
          <a:blip r:embed="rId3"/>
          <a:srcRect l="2467" r="2549"/>
          <a:stretch>
            <a:fillRect/>
          </a:stretch>
        </p:blipFill>
        <p:spPr bwMode="auto">
          <a:xfrm>
            <a:off x="3286116" y="3249940"/>
            <a:ext cx="5214974" cy="325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4714884"/>
            <a:ext cx="2643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Иностранное оборудование на Кемеровской лесопилке</a:t>
            </a:r>
          </a:p>
        </p:txBody>
      </p:sp>
      <p:pic>
        <p:nvPicPr>
          <p:cNvPr id="37890" name="Picture 2" descr="C:\Users\Togaleva\Desktop\lesozavod-na-kemerovskom-rudnike_736x384_910.jpg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428596" y="285728"/>
            <a:ext cx="5643602" cy="294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286512" y="642918"/>
            <a:ext cx="2917716" cy="187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12219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cs typeface="Arial" charset="0"/>
              </a:rPr>
              <a:t>Лесозавод 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cs typeface="Arial" charset="0"/>
              </a:rPr>
              <a:t> Кемеровском руднике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892" name="AutoShape 4" descr="https://redhill-kemerovo.ru/assets/cache_image/articles/AIK%20Kuzbass/inostrannoe-oborudovanie-na-kemerovskoj-lesopilke_736x384_910.jpg"/>
          <p:cNvSpPr>
            <a:spLocks noChangeAspect="1" noChangeArrowheads="1"/>
          </p:cNvSpPr>
          <p:nvPr/>
        </p:nvSpPr>
        <p:spPr bwMode="auto">
          <a:xfrm>
            <a:off x="63500" y="-2047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https://redhill-kemerovo.ru/assets/cache_image/articles/AIK%20Kuzbass/inostrannoe-oborudovanie-na-kemerovskoj-lesopilke_736x384_910.jpg"/>
          <p:cNvSpPr>
            <a:spLocks noChangeAspect="1" noChangeArrowheads="1"/>
          </p:cNvSpPr>
          <p:nvPr/>
        </p:nvSpPr>
        <p:spPr bwMode="auto">
          <a:xfrm>
            <a:off x="63500" y="-2047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AutoShape 2" descr="https://redhill-kemerovo.ru/assets/images/articles/AIK%20Kuzbass/gollandecz-koos-fis-na-kukuruznom-pole-v-kemerov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C:\Users\Togaleva\Desktop\gollandecz-koos-fis-na-kukuruznom-pole-v-kemero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571744"/>
            <a:ext cx="2643916" cy="378619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10800000" flipV="1">
            <a:off x="1214414" y="4929199"/>
            <a:ext cx="3429024" cy="1203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Голландец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Коос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Фис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кукурузном поле в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Кемерове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000900"/>
            <a:ext cx="407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642918"/>
            <a:ext cx="5072098" cy="236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214414" y="3143248"/>
            <a:ext cx="4501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Главный офис фермы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AutoShape 2" descr="https://redhill-kemerovo.ru/assets/images/articles/AIK%20Kuzbass/gollandecz-koos-fis-na-kukuruznom-pole-v-kemerov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7000900"/>
            <a:ext cx="407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14414" y="3143248"/>
            <a:ext cx="4501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2" name="Picture 3" descr="C:\Users\Togaleva\Pictures\ТРак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714876" y="1000108"/>
            <a:ext cx="394205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C:\Users\Togaleva\Pictures\МЕХ.jpg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1285852" y="3500438"/>
            <a:ext cx="6845300" cy="310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Users\Togaleva\Pictures\крт.jpg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857224" y="928670"/>
            <a:ext cx="349440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14348" y="357166"/>
            <a:ext cx="8072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Механизированная сельскохозяйственная  ферма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298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643306" y="928670"/>
            <a:ext cx="5143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714412" y="4500570"/>
            <a:ext cx="5572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7224" y="3143248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  <a:ea typeface="Kozuka Mincho Pro H" pitchFamily="18" charset="-128"/>
              </a:rPr>
              <a:t>         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a typeface="Kozuka Mincho Pro H" pitchFamily="18" charset="-128"/>
              </a:rPr>
              <a:t>В августе 1918 года, в условиях</a:t>
            </a:r>
          </a:p>
          <a:p>
            <a:pPr algn="just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a typeface="Kozuka Mincho Pro H" pitchFamily="18" charset="-128"/>
              </a:rPr>
              <a:t> гражданской войны и экономической</a:t>
            </a:r>
          </a:p>
          <a:p>
            <a:pPr algn="just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a typeface="Kozuka Mincho Pro H" pitchFamily="18" charset="-128"/>
              </a:rPr>
              <a:t> разрухи, В. И. Ленин написал «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a typeface="Kozuka Mincho Pro H" pitchFamily="18" charset="-128"/>
              </a:rPr>
              <a:t>Письмо  к американским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a typeface="Kozuka Mincho Pro H" pitchFamily="18" charset="-128"/>
              </a:rPr>
              <a:t>рабочим», в котором</a:t>
            </a:r>
          </a:p>
          <a:p>
            <a:pPr algn="just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a typeface="Kozuka Mincho Pro H" pitchFamily="18" charset="-128"/>
              </a:rPr>
              <a:t> призывал их помочь в создании </a:t>
            </a:r>
          </a:p>
          <a:p>
            <a:pPr algn="just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a typeface="Kozuka Mincho Pro H" pitchFamily="18" charset="-128"/>
              </a:rPr>
              <a:t> экономической базы нового рабочего</a:t>
            </a:r>
          </a:p>
          <a:p>
            <a:pPr algn="just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a typeface="Kozuka Mincho Pro H" pitchFamily="18" charset="-128"/>
              </a:rPr>
              <a:t> государства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2" descr="C:\Users\Togaleva\Downloads\sto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357166"/>
            <a:ext cx="2464942" cy="2694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57158" y="714356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100 лет «АИК КУЗБАСС»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785786" y="785794"/>
            <a:ext cx="7821850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500166" y="5643578"/>
            <a:ext cx="71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Здание Правления АИК на Кемеровском руднике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1" name="Picture 1" descr="C:\Users\Togaleva\Desktop\dom-kommuny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786058"/>
            <a:ext cx="6215106" cy="3604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929322" y="1071546"/>
            <a:ext cx="2500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Дом коммуны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2" name="Picture 2" descr="C:\Users\Togaleva\Desktop\a-sketch-of-the-commual-house-made-by-koos-vis_736x384_9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57166"/>
            <a:ext cx="4429156" cy="231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2966"/>
            <a:ext cx="9144000" cy="75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6" name="AutoShape 2" descr="https://redhill-kemerovo.ru/assets/images/articles/AIK%20Kuzbass/futbolnaya-komanda-ai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7" name="Picture 3" descr="C:\Users\Togaleva\Desktop\colonists-in-the-communal-house,-postca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-214338"/>
            <a:ext cx="4617525" cy="285752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10800000" flipV="1">
            <a:off x="5500694" y="1116619"/>
            <a:ext cx="3643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Открытка - колонисты в Доме коммуны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000372"/>
            <a:ext cx="5520156" cy="3314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4282" y="4572008"/>
            <a:ext cx="6429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Иностранцы в гостях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у русских работников АИК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428596" y="1500174"/>
            <a:ext cx="8358214" cy="344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514351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Интернациональный митинг 1 мая 1923 года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на Кемеровском руднике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6" name="AutoShape 2" descr="https://redhill-kemerovo.ru/assets/images/articles/AIK%20Kuzbass/futbolnaya-komanda-ai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38" name="Picture 2" descr="C:\Users\Togaleva\Desktop\jugoslavian-colonists.jpg"/>
          <p:cNvPicPr>
            <a:picLocks noChangeAspect="1" noChangeArrowheads="1"/>
          </p:cNvPicPr>
          <p:nvPr/>
        </p:nvPicPr>
        <p:blipFill>
          <a:blip r:embed="rId3" cstate="print"/>
          <a:srcRect t="3663" r="2816" b="2932"/>
          <a:stretch>
            <a:fillRect/>
          </a:stretch>
        </p:blipFill>
        <p:spPr bwMode="auto">
          <a:xfrm>
            <a:off x="571472" y="500042"/>
            <a:ext cx="4929222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357950" y="1285860"/>
            <a:ext cx="2786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Группа югославских колонистов</a:t>
            </a:r>
          </a:p>
        </p:txBody>
      </p:sp>
      <p:pic>
        <p:nvPicPr>
          <p:cNvPr id="10" name="Picture 3" descr="C:\Users\Togaleva\Desktop\dutch-colonists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786314" y="4087006"/>
            <a:ext cx="4000528" cy="277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71472" y="5857892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Группа голландских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    колонистов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6" name="AutoShape 2" descr="https://redhill-kemerovo.ru/assets/images/articles/AIK%20Kuzbass/futbolnaya-komanda-ai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4" name="Picture 4" descr="C:\Users\Togaleva\Desktop\otkryitka-aik-finskie-kolonistyi-delayut-lodku_736x384_910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357158" y="428604"/>
            <a:ext cx="5076836" cy="264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14876" y="714356"/>
            <a:ext cx="5000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Открытка АИК –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финские колонисты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делают лодку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3" descr="C:\Users\Togaleva\Desktop\orkestr-kolonistov.jpg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/>
          <a:stretch>
            <a:fillRect/>
          </a:stretch>
        </p:blipFill>
        <p:spPr bwMode="auto">
          <a:xfrm>
            <a:off x="3500430" y="3286124"/>
            <a:ext cx="4357718" cy="265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00034" y="4572008"/>
            <a:ext cx="3237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Оркестр колонистов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 descr="C:\Users\Togaleva\Desktop\bolnicza-kemerovskogo-rudnika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714348" y="500042"/>
            <a:ext cx="5153024" cy="286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215074" y="1357299"/>
            <a:ext cx="2928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Больница Кемеровского рудника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643314"/>
            <a:ext cx="4357687" cy="251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71472" y="4786322"/>
            <a:ext cx="228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Сотрудники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Кемеровской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больницы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3500430" y="2000240"/>
            <a:ext cx="52149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Будучи библиотекарем в автономной индустриальной колонии «Кузбасс», Рут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Эпперсон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Кеннелл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по вечерам фиксировала в своем дневнике каждый день, прожитый в Сибири в далеком 1922 году. ⠀</a:t>
            </a: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Ею написана  повесть «Товарищ Костыль», это не только 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приключенческая повесть, но и хроника жизни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Щегловска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начала 20-х годов прошлого века. Прочитав ее, можно узнать, как открывали коксохимический завод, чем торговали на рынке, во что одевались люди. ⠀ 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" y="285728"/>
            <a:ext cx="6143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Библиотекарь   и писательница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85860"/>
            <a:ext cx="3000396" cy="503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14290"/>
            <a:ext cx="1928826" cy="237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4143370" y="1251836"/>
            <a:ext cx="2286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Рут 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Кеннелл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 descr="C:\Users\Togaleva\Desktop\piknik-na-krasnoj-gorke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43438" y="1285860"/>
            <a:ext cx="4500562" cy="3201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214942" y="5072074"/>
            <a:ext cx="4143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Пикник на Красной горке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1-я слева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Гертруда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Рутгерс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5072074"/>
            <a:ext cx="3357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Поход в лес за грибами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l="14979" t="14972" r="4396" b="8778"/>
          <a:stretch>
            <a:fillRect/>
          </a:stretch>
        </p:blipFill>
        <p:spPr bwMode="auto">
          <a:xfrm>
            <a:off x="357158" y="1357298"/>
            <a:ext cx="4214842" cy="298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 descr="C:\Users\Togaleva\Desktop\arne-palgrem-with-his-studen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928670"/>
            <a:ext cx="5337215" cy="434313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57422" y="5786454"/>
            <a:ext cx="5072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Арне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Пальгрем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со школьниками     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643306" y="928670"/>
            <a:ext cx="5143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714412" y="4500570"/>
            <a:ext cx="55721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928934"/>
            <a:ext cx="6000760" cy="351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Togaleva\Desktop\АИК КЕМЕр\lenins-speech-at-the-iii-congress-of-cominter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500174"/>
            <a:ext cx="3100855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214810" y="1714488"/>
            <a:ext cx="407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III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съезд  Коминтерна 22июня - 12 июля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 descr="C:\Users\Togaleva\Desktop\futbolnaya-komanda-aik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42910" y="714356"/>
            <a:ext cx="3143272" cy="214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Togaleva\Desktop\progulka-po-krasnoj-gorke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2273" b="13762"/>
          <a:stretch>
            <a:fillRect/>
          </a:stretch>
        </p:blipFill>
        <p:spPr bwMode="auto">
          <a:xfrm>
            <a:off x="4714876" y="642918"/>
            <a:ext cx="3809773" cy="219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214942" y="285728"/>
            <a:ext cx="32059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Прогулка по Красной горке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285728"/>
            <a:ext cx="4742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Футбольная команда АИК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122" name="AutoShape 2" descr="https://www.goethe.de/resources/files/jpg964/2-formatkey-jpg-w196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271" t="8328" r="4754" b="15096"/>
          <a:stretch>
            <a:fillRect/>
          </a:stretch>
        </p:blipFill>
        <p:spPr bwMode="auto">
          <a:xfrm>
            <a:off x="1643042" y="3085896"/>
            <a:ext cx="5929354" cy="3256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AutoShape 6" descr="https://i.ibb.co/Bf9tnDY/i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214942" y="1785926"/>
            <a:ext cx="371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Голландский архитектор </a:t>
            </a:r>
          </a:p>
          <a:p>
            <a:pPr algn="ctr"/>
            <a:r>
              <a:rPr lang="ru-RU" sz="36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Йохан Ван Лохем</a:t>
            </a:r>
            <a:endParaRPr lang="ru-RU" sz="3600" b="1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785794"/>
            <a:ext cx="4214842" cy="532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57166"/>
            <a:ext cx="7143800" cy="311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AutoShape 6" descr="https://i.ibb.co/Bf9tnDY/i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C:\Users\Togaleva\Desktop\Новая папка\775148cb3df9beeb9c9a5ed3d6e09fb1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643314"/>
            <a:ext cx="3709660" cy="270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Togaleva\Desktop\Новая папка\12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643315"/>
            <a:ext cx="386965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678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AutoShape 6" descr="https://i.ibb.co/Bf9tnDY/i-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K:\113 - Библиотека\скан\1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786190"/>
            <a:ext cx="404615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K:\113 - Библиотека\скан\2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571480"/>
            <a:ext cx="6269202" cy="286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85786" y="4357694"/>
            <a:ext cx="2550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Дома -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колбассы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857232"/>
            <a:ext cx="3738194" cy="500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57158" y="1071546"/>
            <a:ext cx="4278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О жизни и достижениях </a:t>
            </a:r>
          </a:p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Аиковцев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писали газеты 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2" descr="https://www.vestarchive.ru/images/stories/fotos_39/33_thumb_medium500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AutoShape 5" descr="Тимофей Дмитриевич Шермергор (1929—1988)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7" name="AutoShape 3" descr="https://upload.wikimedia.org/wikipedia/commons/thumb/a/a9/Flag_of_the_Soviet_Union.svg/20px-Flag_of_the_Soviet_Union.svg.png"/>
          <p:cNvSpPr>
            <a:spLocks noChangeAspect="1" noChangeArrowheads="1"/>
          </p:cNvSpPr>
          <p:nvPr/>
        </p:nvSpPr>
        <p:spPr bwMode="auto">
          <a:xfrm>
            <a:off x="0" y="0"/>
            <a:ext cx="190500" cy="95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8" name="AutoShape 4" descr="https://upload.wikimedia.org/wikipedia/commons/thumb/f/f3/Flag_of_Russia.svg/20px-Flag_of_Russia.svg.png"/>
          <p:cNvSpPr>
            <a:spLocks noChangeAspect="1" noChangeArrowheads="1"/>
          </p:cNvSpPr>
          <p:nvPr/>
        </p:nvSpPr>
        <p:spPr bwMode="auto">
          <a:xfrm>
            <a:off x="0" y="0"/>
            <a:ext cx="190500" cy="123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928670"/>
            <a:ext cx="282575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 b="9055"/>
          <a:stretch>
            <a:fillRect/>
          </a:stretch>
        </p:blipFill>
        <p:spPr bwMode="auto">
          <a:xfrm>
            <a:off x="4857752" y="928670"/>
            <a:ext cx="2901950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85786" y="5143512"/>
            <a:ext cx="361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Дирк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Шермергорн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7686" y="5143512"/>
            <a:ext cx="5115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Франциска  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Шермергорн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dirty="0" smtClean="0"/>
              <a:t> 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2" descr="https://www.vestarchive.ru/images/stories/fotos_39/33_thumb_medium500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4" name="AutoShape 2" descr="https://www.vestarchive.ru/images/stories/fotos_39/33_thumb_medium500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642918"/>
            <a:ext cx="78581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Шермергорн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Дирк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Тимофеевич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Родился  в 1900, Нидерланды, голландец, образование высшее, член ВКП(б), член КП Нидерландов.                         Проживал: Москва, ул. 1-я Брестская, д. 12/27, кв. 2.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Зам. начальника треста "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Трансводстрой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" Наркомата путей сообщения СССР.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Арестован 30.09.1936. Обвинен во вредительстве и участии в антисоветской троцкистской организации. Приговор: ВК ВС СССР, 26.11.1937 – ВМН.                  Расстрелян 26.11.1937, г.Москва.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Реабилитирован ВК ВС СССР 24.11.1956 Источник: 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Москва, расстрельные списки - Донской крематорий.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2" descr="https://www.vestarchive.ru/images/stories/fotos_39/33_thumb_medium500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AutoShape 5" descr="Тимофей Дмитриевич Шермергор (1929—1988)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643050"/>
            <a:ext cx="2428892" cy="3656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143372" y="1071546"/>
          <a:ext cx="4214842" cy="5286410"/>
        </p:xfrm>
        <a:graphic>
          <a:graphicData uri="http://schemas.openxmlformats.org/drawingml/2006/table">
            <a:tbl>
              <a:tblPr/>
              <a:tblGrid>
                <a:gridCol w="2107421"/>
                <a:gridCol w="2107421"/>
              </a:tblGrid>
              <a:tr h="587378">
                <a:tc>
                  <a:txBody>
                    <a:bodyPr/>
                    <a:lstStyle/>
                    <a:p>
                      <a:pPr fontAlgn="t"/>
                      <a:r>
                        <a:rPr lang="ru-RU" dirty="0"/>
                        <a:t>Дата рождения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hlinkClick r:id="rId4" tooltip="1929 год"/>
                        </a:rPr>
                        <a:t>1929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87378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Дата смерти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hlinkClick r:id="rId5" tooltip="1998 год"/>
                        </a:rPr>
                        <a:t>1998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1027914">
                <a:tc>
                  <a:txBody>
                    <a:bodyPr/>
                    <a:lstStyle/>
                    <a:p>
                      <a:pPr fontAlgn="t"/>
                      <a:r>
                        <a:rPr lang="ru-RU" dirty="0"/>
                        <a:t>Страна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ru-RU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 </a:t>
                      </a:r>
                      <a:r>
                        <a:rPr lang="ru-RU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hlinkClick r:id="rId6" tooltip="Союз Советских Социалистических Республик"/>
                        </a:rPr>
                        <a:t>СССР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fontAlgn="t">
                        <a:buFont typeface="Arial"/>
                        <a:buChar char="•"/>
                      </a:pPr>
                      <a:r>
                        <a:rPr lang="ru-RU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 </a:t>
                      </a:r>
                      <a:r>
                        <a:rPr lang="ru-RU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hlinkClick r:id="rId7" tooltip="Россия"/>
                        </a:rPr>
                        <a:t>Россия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1468448">
                <a:tc>
                  <a:txBody>
                    <a:bodyPr/>
                    <a:lstStyle/>
                    <a:p>
                      <a:pPr fontAlgn="t"/>
                      <a:r>
                        <a:rPr lang="ru-RU" dirty="0"/>
                        <a:t>Место работы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ru-RU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hlinkClick r:id="rId8"/>
                        </a:rPr>
                        <a:t>Национальный исследовательский университет «МИЭТ»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1027914">
                <a:tc>
                  <a:txBody>
                    <a:bodyPr/>
                    <a:lstStyle/>
                    <a:p>
                      <a:pPr fontAlgn="t"/>
                      <a:r>
                        <a:rPr lang="ru-RU" dirty="0"/>
                        <a:t>Учёная степень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hlinkClick r:id="rId9" tooltip="Доктор физико-математических наук"/>
                        </a:rPr>
                        <a:t>доктор физико-математических наук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587378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Учёное звание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hlinkClick r:id="rId10" tooltip="Профессор (звание)"/>
                        </a:rPr>
                        <a:t>профессор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52227" name="AutoShape 3" descr="https://upload.wikimedia.org/wikipedia/commons/thumb/a/a9/Flag_of_the_Soviet_Union.svg/20px-Flag_of_the_Soviet_Union.svg.png"/>
          <p:cNvSpPr>
            <a:spLocks noChangeAspect="1" noChangeArrowheads="1"/>
          </p:cNvSpPr>
          <p:nvPr/>
        </p:nvSpPr>
        <p:spPr bwMode="auto">
          <a:xfrm>
            <a:off x="0" y="0"/>
            <a:ext cx="190500" cy="95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8" name="AutoShape 4" descr="https://upload.wikimedia.org/wikipedia/commons/thumb/f/f3/Flag_of_Russia.svg/20px-Flag_of_Russia.svg.png"/>
          <p:cNvSpPr>
            <a:spLocks noChangeAspect="1" noChangeArrowheads="1"/>
          </p:cNvSpPr>
          <p:nvPr/>
        </p:nvSpPr>
        <p:spPr bwMode="auto">
          <a:xfrm>
            <a:off x="0" y="0"/>
            <a:ext cx="190500" cy="123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928794" y="285728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Тимофей Дмитриевич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Шермергорн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" descr="https://www.vestarchive.ru/images/stories/fotos_39/33_thumb_medium500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357422" y="357166"/>
            <a:ext cx="528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Джон 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Тучельский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786314" y="1285860"/>
          <a:ext cx="4357686" cy="4879183"/>
        </p:xfrm>
        <a:graphic>
          <a:graphicData uri="http://schemas.openxmlformats.org/drawingml/2006/table">
            <a:tbl>
              <a:tblPr/>
              <a:tblGrid>
                <a:gridCol w="2178843"/>
                <a:gridCol w="2178843"/>
              </a:tblGrid>
              <a:tr h="819098">
                <a:tc gridSpan="2">
                  <a:txBody>
                    <a:bodyPr/>
                    <a:lstStyle/>
                    <a:p>
                      <a:pPr algn="ctr" fontAlgn="t"/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657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u="none" strike="noStrike" dirty="0">
                          <a:solidFill>
                            <a:srgbClr val="0645AD"/>
                          </a:solidFill>
                          <a:hlinkClick r:id="rId3" tooltip="Английский язык"/>
                        </a:rPr>
                        <a:t>англ.</a:t>
                      </a:r>
                      <a:r>
                        <a:rPr lang="ru-RU" dirty="0"/>
                        <a:t> </a:t>
                      </a:r>
                      <a:r>
                        <a:rPr lang="en-US" i="1" dirty="0"/>
                        <a:t>John </a:t>
                      </a:r>
                      <a:r>
                        <a:rPr lang="en-US" i="1" dirty="0" err="1"/>
                        <a:t>Tuchelsky</a:t>
                      </a:r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657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Дата рождения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>
                          <a:solidFill>
                            <a:srgbClr val="0645AD"/>
                          </a:solidFill>
                          <a:hlinkClick r:id="rId4" tooltip="1894 год"/>
                        </a:rPr>
                        <a:t>1894</a:t>
                      </a:r>
                      <a:endParaRPr lang="ru-RU"/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835900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Место рождения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ru-RU" u="none" strike="noStrike">
                          <a:solidFill>
                            <a:srgbClr val="0645AD"/>
                          </a:solidFill>
                          <a:hlinkClick r:id="rId5" tooltip="Детройт"/>
                        </a:rPr>
                        <a:t>Детройт</a:t>
                      </a:r>
                      <a:r>
                        <a:rPr lang="ru-RU"/>
                        <a:t>, </a:t>
                      </a:r>
                      <a:r>
                        <a:rPr lang="ru-RU" u="none" strike="noStrike">
                          <a:solidFill>
                            <a:srgbClr val="0645AD"/>
                          </a:solidFill>
                          <a:hlinkClick r:id="rId6" tooltip="Мичиган"/>
                        </a:rPr>
                        <a:t>Мичиган</a:t>
                      </a:r>
                      <a:r>
                        <a:rPr lang="ru-RU"/>
                        <a:t>, </a:t>
                      </a:r>
                      <a:r>
                        <a:rPr lang="ru-RU" u="none" strike="noStrike">
                          <a:solidFill>
                            <a:srgbClr val="0645AD"/>
                          </a:solidFill>
                          <a:hlinkClick r:id="rId7" tooltip="Соединённые Штаты Америки"/>
                        </a:rPr>
                        <a:t>США</a:t>
                      </a:r>
                      <a:endParaRPr lang="ru-RU"/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477657">
                <a:tc>
                  <a:txBody>
                    <a:bodyPr/>
                    <a:lstStyle/>
                    <a:p>
                      <a:pPr fontAlgn="t"/>
                      <a:r>
                        <a:rPr lang="ru-RU" dirty="0"/>
                        <a:t>Дата смерти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>
                          <a:solidFill>
                            <a:srgbClr val="0645AD"/>
                          </a:solidFill>
                          <a:hlinkClick r:id="rId8" tooltip="16 декабря"/>
                        </a:rPr>
                        <a:t>16 декабря</a:t>
                      </a:r>
                      <a:r>
                        <a:rPr lang="ru-RU" dirty="0"/>
                        <a:t> </a:t>
                      </a:r>
                      <a:r>
                        <a:rPr lang="ru-RU" u="none" strike="noStrike" dirty="0">
                          <a:solidFill>
                            <a:srgbClr val="0645AD"/>
                          </a:solidFill>
                          <a:hlinkClick r:id="rId9" tooltip="1938 год"/>
                        </a:rPr>
                        <a:t>1938</a:t>
                      </a:r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835900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Место смерти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ru-RU" u="none" strike="noStrike">
                          <a:solidFill>
                            <a:srgbClr val="0645AD"/>
                          </a:solidFill>
                          <a:hlinkClick r:id="rId10" tooltip="Нижний Новгород"/>
                        </a:rPr>
                        <a:t>Горький</a:t>
                      </a:r>
                      <a:r>
                        <a:rPr lang="ru-RU"/>
                        <a:t>, </a:t>
                      </a:r>
                      <a:r>
                        <a:rPr lang="ru-RU" u="none" strike="noStrike">
                          <a:solidFill>
                            <a:srgbClr val="0645AD"/>
                          </a:solidFill>
                          <a:hlinkClick r:id="rId11" tooltip="Российская Советская Федеративная Социалистическая Республика"/>
                        </a:rPr>
                        <a:t>РСФСР</a:t>
                      </a:r>
                      <a:r>
                        <a:rPr lang="ru-RU"/>
                        <a:t>, </a:t>
                      </a:r>
                      <a:r>
                        <a:rPr lang="ru-RU" u="none" strike="noStrike">
                          <a:solidFill>
                            <a:srgbClr val="0645AD"/>
                          </a:solidFill>
                          <a:hlinkClick r:id="rId12" tooltip="Союз Советских Социалистических Республик"/>
                        </a:rPr>
                        <a:t>СССР</a:t>
                      </a:r>
                      <a:endParaRPr lang="ru-RU"/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477657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Страна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Font typeface="Arial"/>
                        <a:buChar char="•"/>
                      </a:pPr>
                      <a:r>
                        <a:rPr lang="ru-RU"/>
                        <a:t> </a:t>
                      </a:r>
                      <a:r>
                        <a:rPr lang="ru-RU" u="none" strike="noStrike">
                          <a:solidFill>
                            <a:srgbClr val="0645AD"/>
                          </a:solidFill>
                          <a:hlinkClick r:id="rId7" tooltip="Соединённые Штаты Америки"/>
                        </a:rPr>
                        <a:t>США</a:t>
                      </a:r>
                      <a:endParaRPr lang="ru-RU"/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477657">
                <a:tc>
                  <a:txBody>
                    <a:bodyPr/>
                    <a:lstStyle/>
                    <a:p>
                      <a:pPr fontAlgn="t"/>
                      <a:r>
                        <a:rPr lang="ru-RU"/>
                        <a:t>Род деятельности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u="none" strike="noStrike" dirty="0">
                          <a:solidFill>
                            <a:srgbClr val="0645AD"/>
                          </a:solidFill>
                          <a:hlinkClick r:id="rId13" tooltip="Инженер"/>
                        </a:rPr>
                        <a:t>инженер</a:t>
                      </a:r>
                      <a:r>
                        <a:rPr lang="ru-RU" dirty="0"/>
                        <a:t>-электрик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50178" name="AutoShape 2" descr="https://upload.wikimedia.org/wikipedia/commons/thumb/f/f5/Flag_of_the_United_States_%281912-1959%29.svg/20px-Flag_of_the_United_States_%281912-1959%29.svg.png"/>
          <p:cNvSpPr>
            <a:spLocks noChangeAspect="1" noChangeArrowheads="1"/>
          </p:cNvSpPr>
          <p:nvPr/>
        </p:nvSpPr>
        <p:spPr bwMode="auto">
          <a:xfrm>
            <a:off x="0" y="0"/>
            <a:ext cx="190500" cy="104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0" name="Picture 4" descr="Как американец с завода &quot;Форд&quot; приехал в СССР и стал Иваном Густавовичем"/>
          <p:cNvPicPr>
            <a:picLocks noChangeAspect="1" noChangeArrowheads="1"/>
          </p:cNvPicPr>
          <p:nvPr/>
        </p:nvPicPr>
        <p:blipFill>
          <a:blip r:embed="rId14">
            <a:lum bright="-10000" contrast="20000"/>
          </a:blip>
          <a:srcRect/>
          <a:stretch>
            <a:fillRect/>
          </a:stretch>
        </p:blipFill>
        <p:spPr bwMode="auto">
          <a:xfrm>
            <a:off x="428596" y="1357298"/>
            <a:ext cx="3843767" cy="459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" descr="https://www.vestarchive.ru/images/stories/fotos_39/33_thumb_medium500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571604" y="357166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Джон 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Тучельский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0178" name="AutoShape 2" descr="https://upload.wikimedia.org/wikipedia/commons/thumb/f/f5/Flag_of_the_United_States_%281912-1959%29.svg/20px-Flag_of_the_United_States_%281912-1959%29.svg.png"/>
          <p:cNvSpPr>
            <a:spLocks noChangeAspect="1" noChangeArrowheads="1"/>
          </p:cNvSpPr>
          <p:nvPr/>
        </p:nvSpPr>
        <p:spPr bwMode="auto">
          <a:xfrm>
            <a:off x="0" y="0"/>
            <a:ext cx="190500" cy="104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2910" y="928670"/>
            <a:ext cx="78581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Всегда весёлый и энергичный, Джон 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</a:rPr>
              <a:t>Тучельский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 был душой этого большого и сложного хозяйства   АИК, а для детей колонистов стал настоящим другом. По приезде в АИК, 26 августа 1922 года, на 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</a:rPr>
              <a:t>техсовете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</a:rPr>
              <a:t>Тучельского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 направили работать на электростанцию строящегося </a:t>
            </a:r>
            <a:r>
              <a:rPr lang="ru-RU" sz="2200" b="1" dirty="0" err="1" smtClean="0">
                <a:solidFill>
                  <a:schemeClr val="accent2">
                    <a:lumMod val="50000"/>
                  </a:schemeClr>
                </a:solidFill>
              </a:rPr>
              <a:t>Коксохимзавода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</a:rPr>
              <a:t>. Впоследствии там он спроектировал и установил электропроводку.</a:t>
            </a:r>
            <a:endParaRPr lang="ru-RU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642910" y="3214686"/>
            <a:ext cx="7929618" cy="385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cs typeface="Arial" pitchFamily="34" charset="0"/>
              </a:rPr>
              <a:t>Уже в начале 20-х в правлении решили отдать британцам Коксохимзавод. Тогда стоял вопрос о развитии металлургии, и без кокса было не обойтись. Американцы работали в основном в шахтах, где быстро наладили добычу угля на правом руднике. Джон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cs typeface="Arial" pitchFamily="34" charset="0"/>
              </a:rPr>
              <a:t>Тучельский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cs typeface="Arial" pitchFamily="34" charset="0"/>
              </a:rPr>
              <a:t> как управляющий был вездесущ. Днём он участвовал в подготовке к пуску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cs typeface="Arial" pitchFamily="34" charset="0"/>
              </a:rPr>
              <a:t>Коксохимзавода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cs typeface="Arial" pitchFamily="34" charset="0"/>
              </a:rPr>
              <a:t>, а после рабочего дня, по вечерам, в мастерской-лаборатории организовывал курсы, где иностранные и местные рабочие обучались азам электротехники.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714750" y="47540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smtClean="0">
                <a:ln>
                  <a:noFill/>
                </a:ln>
                <a:solidFill>
                  <a:srgbClr val="1F2124"/>
                </a:solidFill>
                <a:effectLst/>
                <a:latin typeface="Skolar-Light-Cyrillic"/>
                <a:cs typeface="Arial" pitchFamily="34" charset="0"/>
              </a:rPr>
              <a:t>– Также он занимался фотографией, что для Кемерова 20-х годов было большой редкостью. 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76"/>
            <a:ext cx="9144000" cy="71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857224" y="0"/>
            <a:ext cx="2214578" cy="2732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9501222" y="500042"/>
            <a:ext cx="207546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 rot="1354034">
            <a:off x="492834" y="2334365"/>
            <a:ext cx="21934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hlinkClick r:id="rId5"/>
              </a:rPr>
              <a:t>Себальд Рутгер</a:t>
            </a:r>
            <a:r>
              <a:rPr lang="ru-RU" sz="2000" b="1" dirty="0" smtClean="0"/>
              <a:t>с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 rot="1339162">
            <a:off x="9128944" y="2446695"/>
            <a:ext cx="2430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hlinkClick r:id="rId5"/>
              </a:rPr>
              <a:t>Герберт  </a:t>
            </a:r>
            <a:r>
              <a:rPr lang="ru-RU" sz="2000" b="1" dirty="0" err="1" smtClean="0">
                <a:hlinkClick r:id="rId5"/>
              </a:rPr>
              <a:t>Кальверт</a:t>
            </a:r>
            <a:r>
              <a:rPr lang="ru-RU" sz="2000" b="1" dirty="0" err="1" smtClean="0"/>
              <a:t>с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501222" y="3714752"/>
            <a:ext cx="35004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         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1889-1980</a:t>
            </a:r>
          </a:p>
          <a:p>
            <a:pPr algn="just" fontAlgn="base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Техник завода «Форда» в Детройте, участник конгресса Профинтерна в Москве в 1921 году, один из основателей АИК «Кузбасс», глава Американского офиса колонии в Нью-Йорке в 1922 году, приезжал в Кемерово.</a:t>
            </a:r>
          </a:p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596" y="3571876"/>
            <a:ext cx="2857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Голландский инженер, автор проекта АИК «Кузбасс». Был назначен главным директором колонии и избран Председателем Правления АИК.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0800000" flipV="1">
            <a:off x="785786" y="3071810"/>
            <a:ext cx="2143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1879 — 1961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lum bright="-10000" contrast="30000"/>
          </a:blip>
          <a:srcRect/>
          <a:stretch>
            <a:fillRect/>
          </a:stretch>
        </p:blipFill>
        <p:spPr bwMode="auto">
          <a:xfrm>
            <a:off x="6000760" y="0"/>
            <a:ext cx="2214578" cy="2579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714744" y="2643182"/>
            <a:ext cx="51435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«Большой Билл» – шахтёр, крупный деятель американского и международного рабочего движения, один из основателей и лидеров организации Индустриальные Рабочие Мира (ИРМ). В 1918 г. был приговорён к 20 годам тюремного заключения, но бежал в Россию. Принимал активное участие в создании АИК «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Кузбас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», несколько месяц провёл в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Кемерове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До смерти в 1928 году работал в Москве. Урна с частью его праха, замурована в Кремлёвской стене, а другая часть, по завещанию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Хейвуда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развеяна у памятника казненным рабочим на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Уальдхеймском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кладбище в Чикаго.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580759">
            <a:off x="5267405" y="2055094"/>
            <a:ext cx="1943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hlinkClick r:id="rId7"/>
              </a:rPr>
              <a:t>Уильям </a:t>
            </a:r>
            <a:r>
              <a:rPr lang="ru-RU" b="1" dirty="0" err="1" smtClean="0">
                <a:hlinkClick r:id="rId7"/>
              </a:rPr>
              <a:t>Хейвуд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29058" y="2143116"/>
            <a:ext cx="1191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1889-1980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2" descr="https://www.vestarchive.ru/images/stories/fotos_39/33_thumb_medium500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0500" t="13889" r="9999" b="12698"/>
          <a:stretch>
            <a:fillRect/>
          </a:stretch>
        </p:blipFill>
        <p:spPr bwMode="auto">
          <a:xfrm>
            <a:off x="4357686" y="1857364"/>
            <a:ext cx="4171947" cy="2979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00485" y="5500702"/>
            <a:ext cx="8843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Семья  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Прейкшас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В центре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Юван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Юрьевич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Прейкшас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02" name="Picture 2" descr="Из семейного архива А. Прейкшас - YouTube"/>
          <p:cNvPicPr>
            <a:picLocks noChangeAspect="1" noChangeArrowheads="1"/>
          </p:cNvPicPr>
          <p:nvPr/>
        </p:nvPicPr>
        <p:blipFill>
          <a:blip r:embed="rId4"/>
          <a:srcRect l="12500" t="14583" r="14062" b="10416"/>
          <a:stretch>
            <a:fillRect/>
          </a:stretch>
        </p:blipFill>
        <p:spPr bwMode="auto">
          <a:xfrm>
            <a:off x="428596" y="642918"/>
            <a:ext cx="395367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AutoShape 2" descr="https://www.vestarchive.ru/images/stories/fotos_39/33_thumb_medium500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0485" y="214290"/>
            <a:ext cx="8843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Семья  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Прейкшас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785794"/>
            <a:ext cx="82153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Джон (Иван)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Прейкшас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и Анна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Прейкшас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, литовские эмигранты, покинули родную страну и встретились в США, куда они отправились в поисках лучшей жизни. Её отец работал на многих шахтах в разных частях Америки, однако повсюду встречался с несправедливостью капиталистического устройства, с которой не мог мириться и поэтому стал членом созданной в 1919 году Коммунистической партии Америки. Он активно участвует в движении помощи Советской России.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2928934"/>
            <a:ext cx="81439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Когда стало известно о создании рабочей колонии в Сибири,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Прейкшасы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с воодушевлением восприняли возможность помочь молодому Советскому государству своим непосредственным трудом и вскоре отправились в путь всем семейством. Прибыв в Кемерово, отец Анны работал в шахте и довольно быстро получил руководящую должность, так как пользовался уважением и доверием своих товарищей-шахтёров.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5072074"/>
            <a:ext cx="8215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После ликвидации АИК семья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Прейкшас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осталась в Кемерово, твёрдо решив связать свои судьбы с будущим советского государства. К сожалению, став советскими гражданами,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Прейкшасы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разделили судьбу нашего народа в страшные 30-е годы</a:t>
            </a:r>
            <a:r>
              <a:rPr lang="ru-RU" sz="2000" b="1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85728"/>
            <a:ext cx="242678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 rot="1430948">
            <a:off x="-26722" y="1722295"/>
            <a:ext cx="25205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408915">
            <a:off x="5216816" y="2358202"/>
            <a:ext cx="1879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hlinkClick r:id="rId4"/>
              </a:rPr>
              <a:t>Джек Байер</a:t>
            </a:r>
            <a:r>
              <a:rPr lang="ru-RU" sz="2000" dirty="0" smtClean="0"/>
              <a:t> 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143504" y="3214686"/>
            <a:ext cx="37862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1858-1922</a:t>
            </a:r>
          </a:p>
          <a:p>
            <a:pPr fontAlgn="base"/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fontAlgn="base"/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Индеец-семинол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член ИРМ, художник по печатям, один из подписавших начальный договор. Нарисовал эмблему АИК «Кузбасс», стал первым директором колонии в возрасте 64 лет, умер от сердечного приступа в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Кемерове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1922 году</a:t>
            </a:r>
            <a:r>
              <a:rPr lang="ru-RU" b="1" dirty="0" smtClean="0"/>
              <a:t>. </a:t>
            </a:r>
            <a:endParaRPr lang="ru-RU" b="1" i="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1285852" y="357166"/>
            <a:ext cx="207546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-7144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3500438"/>
            <a:ext cx="42148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1889-1980</a:t>
            </a:r>
          </a:p>
          <a:p>
            <a:pPr algn="just" fontAlgn="base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Техник завода «Форда» в Детройте, участник конгресса Профинтерна в Москве в 1921 году, один из основателей АИК «Кузбасс», глава Американского офиса колонии в Нью-Йорке в 1922 году, приезжал в Кемерово.</a:t>
            </a: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391268">
            <a:off x="267679" y="2518524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hlinkClick r:id="rId6"/>
              </a:rPr>
              <a:t>Герберт  </a:t>
            </a:r>
            <a:r>
              <a:rPr lang="ru-RU" b="1" dirty="0" err="1" smtClean="0">
                <a:hlinkClick r:id="rId6"/>
              </a:rPr>
              <a:t>Кальверт</a:t>
            </a:r>
            <a:r>
              <a:rPr lang="ru-RU" b="1" dirty="0" err="1" smtClean="0"/>
              <a:t>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Прямоугольник 22"/>
          <p:cNvSpPr/>
          <p:nvPr/>
        </p:nvSpPr>
        <p:spPr>
          <a:xfrm>
            <a:off x="571472" y="3428999"/>
            <a:ext cx="32861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Ведущий член  организации Индустриальные рабочие мира (ИРМ) в Новой Зеландии и Австралии. Один из создателей АИК «Кузбасс», глава Нью-Йоркского офиса АИК, издавал «Бюллетень «Кузбасс», приезжал в Кемерово.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7346" name="AutoShape 2" descr="https://redhill-kemerovo.ru/assets/images/resources/94/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47" name="Picture 3" descr="C:\Users\Togaleva\Desktop\АИК КЕМЕр\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28604"/>
            <a:ext cx="2122486" cy="263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8" name="Picture 4" descr="C:\Users\Togaleva\Desktop\АИК КЕМЕр\tman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373861"/>
            <a:ext cx="2143140" cy="264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 rot="1656685">
            <a:off x="698235" y="2663440"/>
            <a:ext cx="1785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Том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Баркер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00628" y="3429000"/>
            <a:ext cx="33575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Английский профсоюзный деятель, один из основателей Коммунистической партии Великобритании. Он и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Уоткинс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должны были руководить набором шахтеров в Англии.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892913">
            <a:off x="5078021" y="2749030"/>
            <a:ext cx="1423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Том Манн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t="10281" r="2420"/>
          <a:stretch>
            <a:fillRect/>
          </a:stretch>
        </p:blipFill>
        <p:spPr bwMode="auto">
          <a:xfrm>
            <a:off x="571472" y="428604"/>
            <a:ext cx="505900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43636" y="857233"/>
            <a:ext cx="2500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</a:rPr>
              <a:t>Адриатик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429000"/>
            <a:ext cx="4209334" cy="3001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10800000" flipV="1">
            <a:off x="1285852" y="4889314"/>
            <a:ext cx="3888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На палубе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928802"/>
            <a:ext cx="8215370" cy="3643338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214414" y="714356"/>
            <a:ext cx="7643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1-й бланк АИК 1921, на русском языке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500042"/>
            <a:ext cx="7215238" cy="510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5643579"/>
            <a:ext cx="8572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Шахтеры Кемеровского рудника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на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фоне здания шахты Центральной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895</Words>
  <Application>Microsoft Office PowerPoint</Application>
  <PresentationFormat>Экран (4:3)</PresentationFormat>
  <Paragraphs>150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togaleva</dc:creator>
  <cp:lastModifiedBy>togaleva</cp:lastModifiedBy>
  <cp:revision>145</cp:revision>
  <dcterms:created xsi:type="dcterms:W3CDTF">2021-11-23T07:46:18Z</dcterms:created>
  <dcterms:modified xsi:type="dcterms:W3CDTF">2022-01-21T03:27:48Z</dcterms:modified>
</cp:coreProperties>
</file>